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3" r:id="rId4"/>
    <p:sldId id="267" r:id="rId5"/>
    <p:sldId id="268" r:id="rId6"/>
    <p:sldId id="274" r:id="rId7"/>
    <p:sldId id="275" r:id="rId8"/>
    <p:sldId id="279" r:id="rId9"/>
    <p:sldId id="282" r:id="rId10"/>
    <p:sldId id="284" r:id="rId11"/>
    <p:sldId id="283" r:id="rId12"/>
    <p:sldId id="285" r:id="rId13"/>
    <p:sldId id="286" r:id="rId14"/>
    <p:sldId id="280" r:id="rId15"/>
    <p:sldId id="281" r:id="rId16"/>
    <p:sldId id="276" r:id="rId17"/>
    <p:sldId id="277" r:id="rId18"/>
    <p:sldId id="260" r:id="rId19"/>
    <p:sldId id="269" r:id="rId20"/>
    <p:sldId id="271" r:id="rId21"/>
    <p:sldId id="288" r:id="rId22"/>
    <p:sldId id="287" r:id="rId23"/>
    <p:sldId id="289" r:id="rId24"/>
    <p:sldId id="278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807A-7266-460A-9741-9D526AF3C958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6C1EA-D5BD-49E1-BD79-1B28F391E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&lt;- 1:25</a:t>
            </a:r>
          </a:p>
          <a:p>
            <a:r>
              <a:rPr lang="en-US" dirty="0"/>
              <a:t>y1 &lt;- 2*x + </a:t>
            </a:r>
            <a:r>
              <a:rPr lang="en-US" dirty="0" err="1"/>
              <a:t>rnorm</a:t>
            </a:r>
            <a:r>
              <a:rPr lang="en-US" dirty="0"/>
              <a:t>(25,0,7)</a:t>
            </a:r>
          </a:p>
          <a:p>
            <a:endParaRPr lang="en-US" dirty="0"/>
          </a:p>
          <a:p>
            <a:r>
              <a:rPr lang="en-US" dirty="0"/>
              <a:t>plot( x, y,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y2 &lt;- 25+y1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(y2~x),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x1 &lt;- 1:25</a:t>
            </a:r>
          </a:p>
          <a:p>
            <a:r>
              <a:rPr lang="en-US" dirty="0"/>
              <a:t>x2 &lt;- 100+x1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(y1~x1),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(y1~x2), col="firebrick", </a:t>
            </a:r>
            <a:r>
              <a:rPr lang="en-US" dirty="0" err="1"/>
              <a:t>lwd</a:t>
            </a:r>
            <a:r>
              <a:rPr lang="en-US"/>
              <a:t>=2 )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6C1EA-D5BD-49E1-BD79-1B28F391E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4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1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6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5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4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7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362DA-6D94-4DD6-98D6-90036832D4F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8E0E-F066-4798-A26C-FABF7EEC8756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7.gi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gif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>
                <a:latin typeface="Euphemia"/>
              </a:rPr>
              <a:t>Bias from </a:t>
            </a:r>
            <a:br>
              <a:rPr lang="en-US" cap="all" dirty="0">
                <a:latin typeface="Euphemia"/>
              </a:rPr>
            </a:br>
            <a:r>
              <a:rPr lang="en-US" cap="all" dirty="0">
                <a:latin typeface="Euphemia"/>
              </a:rPr>
              <a:t>specification OR Measurement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6822514" y="4309089"/>
            <a:ext cx="49049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After linear transformations: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Regressions are unaffected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655FFB-BA12-4462-AADF-79E4B03B8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5" y="4010622"/>
            <a:ext cx="6477486" cy="2588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1547673" y="4272065"/>
            <a:ext cx="8013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X2 = X1 +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add the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same constant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every value of X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Just moves the distribution to right or 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5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139960" y="3256062"/>
            <a:ext cx="7557791" cy="3443639"/>
            <a:chOff x="702820" y="268158"/>
            <a:chExt cx="4251734" cy="3443639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702820" y="268158"/>
              <a:ext cx="4251734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681256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2238297" y="3250132"/>
              <a:ext cx="885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mean(x2)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206364" y="2155775"/>
              <a:ext cx="906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var(x2) = </a:t>
              </a:r>
              <a:r>
                <a:rPr lang="en-US" sz="2400" i="1" dirty="0">
                  <a:solidFill>
                    <a:srgbClr val="7030A0"/>
                  </a:solidFill>
                </a:rPr>
                <a:t>s+</a:t>
              </a:r>
              <a:r>
                <a:rPr lang="el-GR" b="1" dirty="0">
                  <a:solidFill>
                    <a:srgbClr val="7030A0"/>
                  </a:solidFill>
                </a:rPr>
                <a:t> ε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>
            <a:cxnSpLocks/>
          </p:cNvCxnSpPr>
          <p:nvPr/>
        </p:nvCxnSpPr>
        <p:spPr>
          <a:xfrm>
            <a:off x="9428743" y="2068846"/>
            <a:ext cx="0" cy="982097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8C4F-5DCE-4456-95A9-7B82E7785C5E}"/>
              </a:ext>
            </a:extLst>
          </p:cNvPr>
          <p:cNvGrpSpPr/>
          <p:nvPr/>
        </p:nvGrpSpPr>
        <p:grpSpPr>
          <a:xfrm>
            <a:off x="1791142" y="-32275"/>
            <a:ext cx="4041422" cy="3376130"/>
            <a:chOff x="913132" y="268158"/>
            <a:chExt cx="4041422" cy="3376130"/>
          </a:xfrm>
        </p:grpSpPr>
        <p:pic>
          <p:nvPicPr>
            <p:cNvPr id="3074" name="Picture 2" descr="Image result for variance distribution">
              <a:extLst>
                <a:ext uri="{FF2B5EF4-FFF2-40B4-BE49-F238E27FC236}">
                  <a16:creationId xmlns:a16="http://schemas.microsoft.com/office/drawing/2014/main" id="{877E1093-FD52-4F07-9C54-2F764FB83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95F20BD-22F1-42A4-AB01-520FB0E10F02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A988F9-F083-4A8A-90E3-33F683E52C58}"/>
                </a:ext>
              </a:extLst>
            </p:cNvPr>
            <p:cNvSpPr txBox="1"/>
            <p:nvPr/>
          </p:nvSpPr>
          <p:spPr>
            <a:xfrm>
              <a:off x="2133762" y="3182623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mean(x1)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E4A1F9-1179-4688-8296-D313D4BE19BA}"/>
                </a:ext>
              </a:extLst>
            </p:cNvPr>
            <p:cNvSpPr txBox="1"/>
            <p:nvPr/>
          </p:nvSpPr>
          <p:spPr>
            <a:xfrm>
              <a:off x="2251468" y="2214690"/>
              <a:ext cx="1175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var(x1)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7711190" y="479951"/>
            <a:ext cx="3435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Measurement Error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</a:t>
            </a:r>
            <a:r>
              <a:rPr lang="el-GR" sz="4000" b="1" dirty="0">
                <a:solidFill>
                  <a:srgbClr val="7030A0"/>
                </a:solidFill>
                <a:latin typeface="+mj-lt"/>
              </a:rPr>
              <a:t>ε</a:t>
            </a:r>
            <a:endParaRPr lang="en-US" sz="4000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7947705" y="3388377"/>
            <a:ext cx="2962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random error to every X.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Random means each X is equally likely to be over-measured as under-measured.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X2 has the same mean as X1, but more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1FC2A-3891-417D-ADDE-3DD01B0C7A6A}"/>
              </a:ext>
            </a:extLst>
          </p:cNvPr>
          <p:cNvSpPr/>
          <p:nvPr/>
        </p:nvSpPr>
        <p:spPr>
          <a:xfrm>
            <a:off x="3357661" y="470615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X1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37DBD-0755-4386-A34E-7B9A7FB7E747}"/>
              </a:ext>
            </a:extLst>
          </p:cNvPr>
          <p:cNvSpPr/>
          <p:nvPr/>
        </p:nvSpPr>
        <p:spPr>
          <a:xfrm>
            <a:off x="3357661" y="3712211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5BEB-AB93-4EEC-936A-9F8152DB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31DE3-7281-464C-85D4-AA2E9DAB190E}"/>
              </a:ext>
            </a:extLst>
          </p:cNvPr>
          <p:cNvSpPr txBox="1"/>
          <p:nvPr/>
        </p:nvSpPr>
        <p:spPr>
          <a:xfrm>
            <a:off x="1156996" y="793101"/>
            <a:ext cx="470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DV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4A5E3-8D4C-461F-B844-A74E5AFC9D8B}"/>
              </a:ext>
            </a:extLst>
          </p:cNvPr>
          <p:cNvGrpSpPr/>
          <p:nvPr/>
        </p:nvGrpSpPr>
        <p:grpSpPr>
          <a:xfrm>
            <a:off x="1591083" y="4781792"/>
            <a:ext cx="1016486" cy="719447"/>
            <a:chOff x="2665901" y="5954273"/>
            <a:chExt cx="1016486" cy="71944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6DA5E6-C30A-41E9-9199-589FBA52BEF1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38D960-0675-4148-AB46-A3E9240F7C75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E3D33B-6C63-4341-8EB3-A01C3D7A87E2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FC4416-0B4A-4652-ACB6-43497039729F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37963F-552D-4710-B136-9544A4C12C03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833014-28FC-4DD2-8711-C165ED9AB2AC}"/>
              </a:ext>
            </a:extLst>
          </p:cNvPr>
          <p:cNvSpPr txBox="1"/>
          <p:nvPr/>
        </p:nvSpPr>
        <p:spPr>
          <a:xfrm>
            <a:off x="2938884" y="481834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in standard errors</a:t>
            </a:r>
          </a:p>
          <a:p>
            <a:r>
              <a:rPr lang="en-US" dirty="0">
                <a:solidFill>
                  <a:srgbClr val="C00000"/>
                </a:solidFill>
              </a:rPr>
              <a:t>Type II Error 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B787F-D167-482F-B84F-ED6EDB4CFBCF}"/>
              </a:ext>
            </a:extLst>
          </p:cNvPr>
          <p:cNvSpPr txBox="1"/>
          <p:nvPr/>
        </p:nvSpPr>
        <p:spPr>
          <a:xfrm>
            <a:off x="1746620" y="451085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bias)</a:t>
            </a:r>
          </a:p>
        </p:txBody>
      </p:sp>
    </p:spTree>
    <p:extLst>
      <p:ext uri="{BB962C8B-B14F-4D97-AF65-F5344CB8AC3E}">
        <p14:creationId xmlns:p14="http://schemas.microsoft.com/office/powerpoint/2010/main" val="200961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surement error in in pos.gif">
            <a:extLst>
              <a:ext uri="{FF2B5EF4-FFF2-40B4-BE49-F238E27FC236}">
                <a16:creationId xmlns:a16="http://schemas.microsoft.com/office/drawing/2014/main" id="{7F13A6A9-A8B2-4387-B792-20EC31E5A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06022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squarespace-cdn.com/content/v1/55d9f3fbe4b001723c108c17/1445297080363-ATYX0R2EV9P4N33CGKXB/ke17ZwdGBToddI8pDm48kB-KvWWLsNdsr2r15pG8LB8UqsxRUqqbr1mOJYKfIPR7LoDQ9mXPOjoJoqy81S2I8N_N4V1vUb5AoIIIbLZhVYxCRW4BPu10St3TBAUQYVKcRZHtQiArJWm4DY2JAfH19IQ7xPW2kSWOsz_1EWmuz31UO3DgUjgOKLI3IXAcyf76/image-asset.gif?format=1000w">
            <a:extLst>
              <a:ext uri="{FF2B5EF4-FFF2-40B4-BE49-F238E27FC236}">
                <a16:creationId xmlns:a16="http://schemas.microsoft.com/office/drawing/2014/main" id="{081C48C9-2A63-4149-BCAC-912CC86DE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697111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19615-64D6-4E45-A486-54A1753EC388}"/>
              </a:ext>
            </a:extLst>
          </p:cNvPr>
          <p:cNvSpPr txBox="1"/>
          <p:nvPr/>
        </p:nvSpPr>
        <p:spPr>
          <a:xfrm>
            <a:off x="797963" y="468761"/>
            <a:ext cx="409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independent variable:</a:t>
            </a:r>
          </a:p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“Attenuation bias”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2B80D3-741C-4B05-B014-6288CFA715DD}"/>
              </a:ext>
            </a:extLst>
          </p:cNvPr>
          <p:cNvCxnSpPr>
            <a:cxnSpLocks/>
          </p:cNvCxnSpPr>
          <p:nvPr/>
        </p:nvCxnSpPr>
        <p:spPr>
          <a:xfrm>
            <a:off x="1144336" y="2091649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446410-3375-4BB9-9807-629F0E557122}"/>
              </a:ext>
            </a:extLst>
          </p:cNvPr>
          <p:cNvSpPr/>
          <p:nvPr/>
        </p:nvSpPr>
        <p:spPr>
          <a:xfrm>
            <a:off x="2441550" y="2609866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38F5B-0615-4D42-AC05-7E6AFE093883}"/>
              </a:ext>
            </a:extLst>
          </p:cNvPr>
          <p:cNvCxnSpPr>
            <a:cxnSpLocks/>
          </p:cNvCxnSpPr>
          <p:nvPr/>
        </p:nvCxnSpPr>
        <p:spPr>
          <a:xfrm>
            <a:off x="1515448" y="2684514"/>
            <a:ext cx="20768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8832F45-03E4-4DE1-8800-C17C3458F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89377"/>
              </p:ext>
            </p:extLst>
          </p:nvPr>
        </p:nvGraphicFramePr>
        <p:xfrm>
          <a:off x="2382086" y="2039160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9BD8213-9C8F-46B9-A890-076265014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086" y="2039160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28367EC-C672-4BAF-9056-29BCB2029996}"/>
              </a:ext>
            </a:extLst>
          </p:cNvPr>
          <p:cNvSpPr txBox="1"/>
          <p:nvPr/>
        </p:nvSpPr>
        <p:spPr>
          <a:xfrm>
            <a:off x="1555751" y="2846542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True program impact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D6C59-3625-4B79-B054-1689E690B812}"/>
              </a:ext>
            </a:extLst>
          </p:cNvPr>
          <p:cNvSpPr/>
          <p:nvPr/>
        </p:nvSpPr>
        <p:spPr>
          <a:xfrm>
            <a:off x="1866735" y="399282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32F67-9460-4608-8DB5-EAA05435BD8E}"/>
              </a:ext>
            </a:extLst>
          </p:cNvPr>
          <p:cNvCxnSpPr>
            <a:cxnSpLocks/>
          </p:cNvCxnSpPr>
          <p:nvPr/>
        </p:nvCxnSpPr>
        <p:spPr>
          <a:xfrm>
            <a:off x="1428323" y="4067471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E0A8ED6-6D0D-4358-B032-93B8054E1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24753"/>
              </p:ext>
            </p:extLst>
          </p:nvPr>
        </p:nvGraphicFramePr>
        <p:xfrm>
          <a:off x="1786713" y="3440428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0C952FEF-6BDF-4806-AF08-BA4E150F4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6713" y="3440428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39FF37-0AD5-4B84-A66F-3BA36EE833B7}"/>
              </a:ext>
            </a:extLst>
          </p:cNvPr>
          <p:cNvSpPr txBox="1"/>
          <p:nvPr/>
        </p:nvSpPr>
        <p:spPr>
          <a:xfrm>
            <a:off x="2552741" y="37200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Smaller slope</a:t>
            </a:r>
          </a:p>
          <a:p>
            <a:pPr algn="ctr"/>
            <a:r>
              <a:rPr lang="en-US" sz="1600" dirty="0">
                <a:solidFill>
                  <a:srgbClr val="ED7D31"/>
                </a:solidFill>
              </a:rPr>
              <a:t>Smaller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/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0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𝑠𝑎𝑚𝑝𝑙𝑒𝑠𝑖𝑧𝑒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41041-724A-49D4-A8B0-10FEFCC6F1A3}"/>
              </a:ext>
            </a:extLst>
          </p:cNvPr>
          <p:cNvCxnSpPr/>
          <p:nvPr/>
        </p:nvCxnSpPr>
        <p:spPr>
          <a:xfrm flipV="1">
            <a:off x="6814457" y="1509504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5EA025-5E5F-4AA4-A0CA-217B3FBA1694}"/>
              </a:ext>
            </a:extLst>
          </p:cNvPr>
          <p:cNvCxnSpPr>
            <a:cxnSpLocks/>
          </p:cNvCxnSpPr>
          <p:nvPr/>
        </p:nvCxnSpPr>
        <p:spPr>
          <a:xfrm>
            <a:off x="6096000" y="1436910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4EFDAA-AD7B-4667-89D6-B52B941371AF}"/>
              </a:ext>
            </a:extLst>
          </p:cNvPr>
          <p:cNvCxnSpPr>
            <a:cxnSpLocks/>
          </p:cNvCxnSpPr>
          <p:nvPr/>
        </p:nvCxnSpPr>
        <p:spPr>
          <a:xfrm>
            <a:off x="6095999" y="5376934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1F2616-F162-4F5C-93AC-12C76F43DD84}"/>
              </a:ext>
            </a:extLst>
          </p:cNvPr>
          <p:cNvCxnSpPr>
            <a:cxnSpLocks/>
          </p:cNvCxnSpPr>
          <p:nvPr/>
        </p:nvCxnSpPr>
        <p:spPr>
          <a:xfrm>
            <a:off x="6814457" y="4865990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EF3576-3A2F-4A65-9FA8-BE0A74D8B7E5}"/>
              </a:ext>
            </a:extLst>
          </p:cNvPr>
          <p:cNvSpPr txBox="1"/>
          <p:nvPr/>
        </p:nvSpPr>
        <p:spPr>
          <a:xfrm>
            <a:off x="6272994" y="2016198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2626AD-6E25-4BC4-A4FB-8D7920954548}"/>
              </a:ext>
            </a:extLst>
          </p:cNvPr>
          <p:cNvSpPr txBox="1"/>
          <p:nvPr/>
        </p:nvSpPr>
        <p:spPr>
          <a:xfrm>
            <a:off x="6095999" y="4475877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827DEF-4E05-4A10-833B-63E0EA2D1344}"/>
              </a:ext>
            </a:extLst>
          </p:cNvPr>
          <p:cNvSpPr txBox="1"/>
          <p:nvPr/>
        </p:nvSpPr>
        <p:spPr>
          <a:xfrm>
            <a:off x="115804" y="3732819"/>
            <a:ext cx="109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slope with 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measurement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6852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outliers</a:t>
            </a:r>
            <a:br>
              <a:rPr lang="en-US" sz="3600" cap="all" dirty="0">
                <a:latin typeface="Euphemia"/>
              </a:rPr>
            </a:b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F510CA7-806C-45A6-B55E-7559733B6AA2}"/>
              </a:ext>
            </a:extLst>
          </p:cNvPr>
          <p:cNvGrpSpPr/>
          <p:nvPr/>
        </p:nvGrpSpPr>
        <p:grpSpPr>
          <a:xfrm>
            <a:off x="1351399" y="1471236"/>
            <a:ext cx="1733780" cy="1532512"/>
            <a:chOff x="5052544" y="1734652"/>
            <a:chExt cx="1733780" cy="153251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A6C2996-FA0E-462A-8871-7336A847560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67D9C0-4D1D-4E7D-AB7C-88B5A6DEB8BE}"/>
                </a:ext>
              </a:extLst>
            </p:cNvPr>
            <p:cNvSpPr/>
            <p:nvPr/>
          </p:nvSpPr>
          <p:spPr>
            <a:xfrm rot="6537790">
              <a:off x="6408114" y="173465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646EAF2-223B-4CF9-B0F8-17A0A73A3C9F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F28A6C-1064-43DE-AD08-AFCE87A7C963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F01BEA8-3325-419C-AC6B-8B79378AA16C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0416590-EB17-4CD0-B98C-07268F0061DD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4D105F-9D8E-4EF2-A7B4-5CF389A117E5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C832BE-1A3D-4667-B391-7B05BE2B46A7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FB33999-06D5-495F-808B-32617F6A3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0620" y="1901931"/>
              <a:ext cx="1593048" cy="136523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CD818F3-39CB-423A-982A-82A5AE96797F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D8ABFB-7E46-42CC-B057-1146EF96B7CB}"/>
              </a:ext>
            </a:extLst>
          </p:cNvPr>
          <p:cNvGrpSpPr/>
          <p:nvPr/>
        </p:nvGrpSpPr>
        <p:grpSpPr>
          <a:xfrm>
            <a:off x="8547526" y="1766794"/>
            <a:ext cx="1948683" cy="941397"/>
            <a:chOff x="4887600" y="2153232"/>
            <a:chExt cx="1948683" cy="94139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3898BC-8C9F-438B-878B-2E76BE5AA61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E19A4DA-E646-4365-BBCA-8F4635E1D9B7}"/>
                </a:ext>
              </a:extLst>
            </p:cNvPr>
            <p:cNvSpPr/>
            <p:nvPr/>
          </p:nvSpPr>
          <p:spPr>
            <a:xfrm rot="6537790">
              <a:off x="6463910" y="261244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CCA82C-E34C-47DE-927A-4341C9E688E4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8CE9388-E0A7-4E63-A5DA-CE37DA1193B9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5E4C70-4AF4-445D-AF3D-494D08FDAA76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0D6D832-5B49-414B-803E-8082A9D9B4F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EB08FBC-DE9A-4BA2-B63F-3E442A07134D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F163DE-33F5-4ADF-8E41-7C4CC76D86C2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AEA09B0-DD4B-4951-887E-239BB6A98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7600" y="2432256"/>
              <a:ext cx="1948683" cy="39839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E6C324-6A53-429D-9962-131B94BC5D9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0D0588-F5A5-4B1F-AE08-50824BE951EC}"/>
              </a:ext>
            </a:extLst>
          </p:cNvPr>
          <p:cNvGrpSpPr/>
          <p:nvPr/>
        </p:nvGrpSpPr>
        <p:grpSpPr>
          <a:xfrm>
            <a:off x="8762158" y="3792678"/>
            <a:ext cx="2094823" cy="941397"/>
            <a:chOff x="4857796" y="2153232"/>
            <a:chExt cx="2094823" cy="94139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D290D9E-C0B8-42CA-9D15-A577AE5F8682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731F384-65C3-47BD-8E8A-959FB935B9BC}"/>
                </a:ext>
              </a:extLst>
            </p:cNvPr>
            <p:cNvSpPr/>
            <p:nvPr/>
          </p:nvSpPr>
          <p:spPr>
            <a:xfrm rot="6537790">
              <a:off x="5110178" y="2416393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D1D419B-F34B-4414-81F9-94D5F9F0C653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7916DA9-3733-4934-9396-0D374E3E977D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4EBC882-A05B-4BAA-A0AB-7C2E080653CB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BF408EA-C5C9-4BB9-869B-CA90F7529AA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46AFF26-35FF-46A8-9CA7-4838866A3271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A321F8-DB34-4608-8C9D-7EBB0DB72B65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FA7DEB0-93C3-47D3-BF70-907D7B22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96" y="2406749"/>
              <a:ext cx="2094823" cy="429045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396226C-DE89-4D73-AD23-F5D848CCFEF4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E1CED3B-1CB8-4D3E-8A1B-DC73B4CCA2BA}"/>
              </a:ext>
            </a:extLst>
          </p:cNvPr>
          <p:cNvGrpSpPr/>
          <p:nvPr/>
        </p:nvGrpSpPr>
        <p:grpSpPr>
          <a:xfrm>
            <a:off x="4806006" y="1659806"/>
            <a:ext cx="1922385" cy="1155373"/>
            <a:chOff x="4880653" y="1507886"/>
            <a:chExt cx="1922385" cy="115537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08632A7-B893-4B63-B4B3-B89BABFE33B8}"/>
                </a:ext>
              </a:extLst>
            </p:cNvPr>
            <p:cNvGrpSpPr/>
            <p:nvPr/>
          </p:nvGrpSpPr>
          <p:grpSpPr>
            <a:xfrm>
              <a:off x="4880653" y="1507886"/>
              <a:ext cx="1922385" cy="1155373"/>
              <a:chOff x="4863939" y="1939256"/>
              <a:chExt cx="1922385" cy="115537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881588E-ED64-4CEF-9771-9E3E0F38143B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600C1D-712D-4FEF-B271-AB565FD252A5}"/>
                  </a:ext>
                </a:extLst>
              </p:cNvPr>
              <p:cNvSpPr/>
              <p:nvPr/>
            </p:nvSpPr>
            <p:spPr>
              <a:xfrm rot="6537790">
                <a:off x="5709896" y="207762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9231B7-24BA-4411-89CC-221D6C640AE1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1A0E209-0E05-41EC-B674-4A810CA5D337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252224-FF23-4EC9-9B35-CBF7CA8AF871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CE5472-8766-49D6-96E1-9D2C547C3919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C47D0EA-C359-4192-A1D1-449D669B2ED7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F4048CE-1760-4CC7-B83F-23AB55CACEC9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2FD171-5FCF-4409-AAD6-74AE4F2BCF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3939" y="1939256"/>
                <a:ext cx="1824412" cy="933862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308A30-D2F9-4C83-85EC-616BB415EC7C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D9E26A6-0B7E-4DDE-BDBB-E8E2C399E0B8}"/>
                </a:ext>
              </a:extLst>
            </p:cNvPr>
            <p:cNvSpPr/>
            <p:nvPr/>
          </p:nvSpPr>
          <p:spPr>
            <a:xfrm rot="6537790">
              <a:off x="6423236" y="1813894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375A228-32E5-49CF-B7FB-46034EA5D930}"/>
              </a:ext>
            </a:extLst>
          </p:cNvPr>
          <p:cNvGrpSpPr/>
          <p:nvPr/>
        </p:nvGrpSpPr>
        <p:grpSpPr>
          <a:xfrm>
            <a:off x="5148162" y="3706410"/>
            <a:ext cx="1819355" cy="1113933"/>
            <a:chOff x="5131561" y="4465765"/>
            <a:chExt cx="1819355" cy="111393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6E15B72-8151-4F64-ACE1-B2E88F22BCC4}"/>
                </a:ext>
              </a:extLst>
            </p:cNvPr>
            <p:cNvGrpSpPr/>
            <p:nvPr/>
          </p:nvGrpSpPr>
          <p:grpSpPr>
            <a:xfrm>
              <a:off x="5131561" y="4465765"/>
              <a:ext cx="1819355" cy="1113933"/>
              <a:chOff x="5052544" y="2153232"/>
              <a:chExt cx="1819355" cy="1113933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9551E83-E8D1-45B2-80A5-335C339A60E7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0824D03-FDDE-4F4A-82A3-26152B7A3D4C}"/>
                  </a:ext>
                </a:extLst>
              </p:cNvPr>
              <p:cNvSpPr/>
              <p:nvPr/>
            </p:nvSpPr>
            <p:spPr>
              <a:xfrm rot="6537790">
                <a:off x="6071538" y="290607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4D503EB-F8DB-4154-9178-B991959CE668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5B92E20-36E0-49B2-AD17-5F1E7C575A3A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96A710F-2E94-46CA-A386-2C70D41AF62A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E5CBA7D-E8CF-44DE-BF10-BBBC3DD45F66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B12A16-B194-4267-8ED1-78079AA4F4C8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0664243-6234-41E4-A9E9-187ACA6200A5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DFEC81-DFD3-4B34-9119-40EAD29DB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0620" y="2362769"/>
                <a:ext cx="1711279" cy="904396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1EC1C72-56A7-4210-B571-8F2D96B4A75F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A5A701-6E4F-4DFB-8DF0-D3A007848911}"/>
                </a:ext>
              </a:extLst>
            </p:cNvPr>
            <p:cNvSpPr/>
            <p:nvPr/>
          </p:nvSpPr>
          <p:spPr>
            <a:xfrm rot="6537790">
              <a:off x="6486706" y="4563705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D99436-FC2B-4A26-B7FF-E760DC249DAB}"/>
              </a:ext>
            </a:extLst>
          </p:cNvPr>
          <p:cNvGrpSpPr/>
          <p:nvPr/>
        </p:nvGrpSpPr>
        <p:grpSpPr>
          <a:xfrm>
            <a:off x="1389109" y="3530408"/>
            <a:ext cx="1733780" cy="1465936"/>
            <a:chOff x="5052544" y="1963132"/>
            <a:chExt cx="1733780" cy="146593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6D37499-399B-4549-9506-23B211CC605F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EA80340-2A56-4ED3-B9A6-2A23484788C6}"/>
                </a:ext>
              </a:extLst>
            </p:cNvPr>
            <p:cNvSpPr/>
            <p:nvPr/>
          </p:nvSpPr>
          <p:spPr>
            <a:xfrm rot="6537790">
              <a:off x="5398987" y="3244511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E2EB9FA-9CED-4748-BA29-4ED8E121AF89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7771772-3DEC-4B6C-81B5-86B7C75DF32F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E2FE445-3466-4E6D-B24E-D2D3ABDAC8C2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04D9759-36E5-4B1C-ACD7-F3A194B83D65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7176BF7-9FD2-4EF9-B313-17798AD4DF9E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9C1FEEB-AAC1-436E-990A-51F02CBC5399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89BA98E-B4FC-4A8A-9319-68F473DC5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345" y="1963132"/>
              <a:ext cx="1520699" cy="130104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4CD56F4-1EEB-43EC-880F-042EE27A503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1283A426-E226-4B4F-A4A0-C5D7C4366352}"/>
              </a:ext>
            </a:extLst>
          </p:cNvPr>
          <p:cNvSpPr txBox="1"/>
          <p:nvPr/>
        </p:nvSpPr>
        <p:spPr>
          <a:xfrm>
            <a:off x="327564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large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99D9648-CD72-41A9-BCA4-26F8A9EA433F}"/>
              </a:ext>
            </a:extLst>
          </p:cNvPr>
          <p:cNvSpPr txBox="1"/>
          <p:nvPr/>
        </p:nvSpPr>
        <p:spPr>
          <a:xfrm>
            <a:off x="3962316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ok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E72E936-B816-4E5A-8A78-A575C1978140}"/>
              </a:ext>
            </a:extLst>
          </p:cNvPr>
          <p:cNvSpPr txBox="1"/>
          <p:nvPr/>
        </p:nvSpPr>
        <p:spPr>
          <a:xfrm>
            <a:off x="7851452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small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D2C0078-7F5B-47E1-BF85-D29ECBC4726E}"/>
              </a:ext>
            </a:extLst>
          </p:cNvPr>
          <p:cNvSpPr txBox="1"/>
          <p:nvPr/>
        </p:nvSpPr>
        <p:spPr>
          <a:xfrm>
            <a:off x="4174405" y="5473452"/>
            <a:ext cx="2378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Middle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Don’t bias slope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83692FC-BC25-4991-8D8B-3E9E9E78CF31}"/>
              </a:ext>
            </a:extLst>
          </p:cNvPr>
          <p:cNvSpPr txBox="1"/>
          <p:nvPr/>
        </p:nvSpPr>
        <p:spPr>
          <a:xfrm>
            <a:off x="250091" y="5530538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↑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false positive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A676C5-E30C-4465-9526-B67F42503466}"/>
              </a:ext>
            </a:extLst>
          </p:cNvPr>
          <p:cNvGrpSpPr/>
          <p:nvPr/>
        </p:nvGrpSpPr>
        <p:grpSpPr>
          <a:xfrm>
            <a:off x="2164597" y="5518884"/>
            <a:ext cx="1311775" cy="719447"/>
            <a:chOff x="2706521" y="5954273"/>
            <a:chExt cx="1311775" cy="719447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6D49F37-4103-4184-B424-8A7865BE1069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BCBD0C5-DF13-4A83-9A5B-F626E46FD150}"/>
                </a:ext>
              </a:extLst>
            </p:cNvPr>
            <p:cNvSpPr/>
            <p:nvPr/>
          </p:nvSpPr>
          <p:spPr>
            <a:xfrm>
              <a:off x="292393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A20A04-3BFC-40F4-9355-10B8D4EEC19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21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235C2F5-65F9-44AD-8F2B-3E121E603CF6}"/>
                </a:ext>
              </a:extLst>
            </p:cNvPr>
            <p:cNvSpPr/>
            <p:nvPr/>
          </p:nvSpPr>
          <p:spPr>
            <a:xfrm>
              <a:off x="3440222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4EED679-FCBD-43E0-8C3F-006482D394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1810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4FF750E-B388-4159-ACA1-19B2F794FB48}"/>
              </a:ext>
            </a:extLst>
          </p:cNvPr>
          <p:cNvGrpSpPr/>
          <p:nvPr/>
        </p:nvGrpSpPr>
        <p:grpSpPr>
          <a:xfrm>
            <a:off x="6694927" y="5444266"/>
            <a:ext cx="1016486" cy="719447"/>
            <a:chOff x="2665901" y="5954273"/>
            <a:chExt cx="1016486" cy="719447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DC7DCB6-573D-4502-8024-77FF3273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47C945E-8BDD-417C-9961-FBC711AFB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FAD4568-2103-4F62-A5CF-0714CE78A9F1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DC5D16F-5014-42E1-A069-F82EBBF9CBC4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F14F615-D4B6-4F17-8045-C8F6132CF8C2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CFBDD8D8-E7B5-43BE-A03D-652731B21DC0}"/>
              </a:ext>
            </a:extLst>
          </p:cNvPr>
          <p:cNvSpPr txBox="1"/>
          <p:nvPr/>
        </p:nvSpPr>
        <p:spPr>
          <a:xfrm>
            <a:off x="8217043" y="5502638"/>
            <a:ext cx="2378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↓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C6AE6766-121C-47DF-BC80-237D142BC545}"/>
              </a:ext>
            </a:extLst>
          </p:cNvPr>
          <p:cNvCxnSpPr>
            <a:cxnSpLocks/>
          </p:cNvCxnSpPr>
          <p:nvPr/>
        </p:nvCxnSpPr>
        <p:spPr>
          <a:xfrm>
            <a:off x="10880821" y="5696046"/>
            <a:ext cx="5778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C4137-89F6-49EF-820F-E26BED7741B9}"/>
              </a:ext>
            </a:extLst>
          </p:cNvPr>
          <p:cNvCxnSpPr/>
          <p:nvPr/>
        </p:nvCxnSpPr>
        <p:spPr>
          <a:xfrm>
            <a:off x="10748251" y="5473452"/>
            <a:ext cx="0" cy="7194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38E1CF1C-D013-495B-8CB2-ABD33E01CB98}"/>
              </a:ext>
            </a:extLst>
          </p:cNvPr>
          <p:cNvSpPr/>
          <p:nvPr/>
        </p:nvSpPr>
        <p:spPr>
          <a:xfrm>
            <a:off x="11116892" y="5621398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8AC9F79-7E6B-48D7-B469-332209916D6A}"/>
              </a:ext>
            </a:extLst>
          </p:cNvPr>
          <p:cNvCxnSpPr>
            <a:cxnSpLocks/>
          </p:cNvCxnSpPr>
          <p:nvPr/>
        </p:nvCxnSpPr>
        <p:spPr>
          <a:xfrm>
            <a:off x="10611191" y="5994338"/>
            <a:ext cx="7752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4FDE4B2-A6E1-4388-8D6E-DB918D65D068}"/>
              </a:ext>
            </a:extLst>
          </p:cNvPr>
          <p:cNvSpPr/>
          <p:nvPr/>
        </p:nvSpPr>
        <p:spPr>
          <a:xfrm>
            <a:off x="10916448" y="591972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46" y="374679"/>
            <a:ext cx="6448425" cy="639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5798"/>
          <a:stretch/>
        </p:blipFill>
        <p:spPr>
          <a:xfrm>
            <a:off x="7556096" y="1645920"/>
            <a:ext cx="4540367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44" y="359433"/>
            <a:ext cx="5570563" cy="2785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6140D-5A33-41F1-A9DB-2BAAC071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47" y="2760882"/>
            <a:ext cx="7775125" cy="3887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49D76-20F0-450B-8425-57440B12ED56}"/>
              </a:ext>
            </a:extLst>
          </p:cNvPr>
          <p:cNvSpPr txBox="1"/>
          <p:nvPr/>
        </p:nvSpPr>
        <p:spPr>
          <a:xfrm>
            <a:off x="162101" y="682995"/>
            <a:ext cx="3825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Identifying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Outliers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Using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Residuals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And cook’s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85138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08" y="1473662"/>
            <a:ext cx="7799492" cy="3899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3" y="1363547"/>
            <a:ext cx="40576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Anscombe’s quartet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a lesson in model fit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9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logged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regression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B6152-E419-48DA-B500-89F99155E0D3}"/>
              </a:ext>
            </a:extLst>
          </p:cNvPr>
          <p:cNvSpPr/>
          <p:nvPr/>
        </p:nvSpPr>
        <p:spPr>
          <a:xfrm>
            <a:off x="2690949" y="1323703"/>
            <a:ext cx="6122125" cy="443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8B4-D013-4035-8AEF-EB74DAC4D2BD}"/>
              </a:ext>
            </a:extLst>
          </p:cNvPr>
          <p:cNvSpPr txBox="1"/>
          <p:nvPr/>
        </p:nvSpPr>
        <p:spPr>
          <a:xfrm>
            <a:off x="3135085" y="1767840"/>
            <a:ext cx="5242559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other common type of outlier comes from highly-skewed data. These problems can be fixed using log transformation of variables to convert data into a linear format for better model fit.</a:t>
            </a:r>
          </a:p>
        </p:txBody>
      </p:sp>
    </p:spTree>
    <p:extLst>
      <p:ext uri="{BB962C8B-B14F-4D97-AF65-F5344CB8AC3E}">
        <p14:creationId xmlns:p14="http://schemas.microsoft.com/office/powerpoint/2010/main" val="195675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A09A7-43D2-494B-9D38-9462F90A0799}"/>
              </a:ext>
            </a:extLst>
          </p:cNvPr>
          <p:cNvSpPr txBox="1"/>
          <p:nvPr/>
        </p:nvSpPr>
        <p:spPr>
          <a:xfrm>
            <a:off x="3657600" y="1698171"/>
            <a:ext cx="18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Highly-Skewed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C63E2-9522-4CB5-A8AE-91D716DA7B88}"/>
              </a:ext>
            </a:extLst>
          </p:cNvPr>
          <p:cNvSpPr txBox="1"/>
          <p:nvPr/>
        </p:nvSpPr>
        <p:spPr>
          <a:xfrm>
            <a:off x="7310846" y="4297680"/>
            <a:ext cx="1770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23200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Non-Linear Relationships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quadratic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10173"/>
            <a:ext cx="9144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1CA8FF-341E-47BF-A328-2F85D3DCF5E1}"/>
              </a:ext>
            </a:extLst>
          </p:cNvPr>
          <p:cNvSpPr/>
          <p:nvPr/>
        </p:nvSpPr>
        <p:spPr>
          <a:xfrm>
            <a:off x="3048000" y="3556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Linear:               Y = b0 + b1(X</a:t>
            </a:r>
            <a:r>
              <a:rPr lang="es-ES" baseline="-25000" dirty="0"/>
              <a:t>1</a:t>
            </a:r>
            <a:r>
              <a:rPr lang="es-ES" dirty="0"/>
              <a:t>) + e</a:t>
            </a:r>
          </a:p>
          <a:p>
            <a:endParaRPr lang="es-ES" dirty="0"/>
          </a:p>
          <a:p>
            <a:r>
              <a:rPr lang="es-ES" dirty="0" err="1"/>
              <a:t>Quadratic</a:t>
            </a:r>
            <a:r>
              <a:rPr lang="es-ES" dirty="0"/>
              <a:t>:         Y = b0 + b1(X</a:t>
            </a:r>
            <a:r>
              <a:rPr lang="es-ES" baseline="-25000" dirty="0"/>
              <a:t>1</a:t>
            </a:r>
            <a:r>
              <a:rPr lang="es-ES" dirty="0"/>
              <a:t>) + b2(X</a:t>
            </a:r>
            <a:r>
              <a:rPr lang="es-ES" baseline="-25000" dirty="0"/>
              <a:t>1</a:t>
            </a:r>
            <a:r>
              <a:rPr lang="es-ES" dirty="0"/>
              <a:t>) </a:t>
            </a:r>
            <a:r>
              <a:rPr lang="es-ES" baseline="30000" dirty="0"/>
              <a:t>2 </a:t>
            </a:r>
            <a:r>
              <a:rPr lang="es-ES" dirty="0"/>
              <a:t>+ 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407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22450" y="1681298"/>
          <a:ext cx="8460395" cy="43121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35139">
                  <a:extLst>
                    <a:ext uri="{9D8B030D-6E8A-4147-A177-3AD203B41FA5}">
                      <a16:colId xmlns:a16="http://schemas.microsoft.com/office/drawing/2014/main" val="361280732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76419704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8289039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931313649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3080413701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266776642"/>
                    </a:ext>
                  </a:extLst>
                </a:gridCol>
                <a:gridCol w="304452">
                  <a:extLst>
                    <a:ext uri="{9D8B030D-6E8A-4147-A177-3AD203B41FA5}">
                      <a16:colId xmlns:a16="http://schemas.microsoft.com/office/drawing/2014/main" val="9714449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109314045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45751295"/>
                    </a:ext>
                  </a:extLst>
                </a:gridCol>
                <a:gridCol w="287539">
                  <a:extLst>
                    <a:ext uri="{9D8B030D-6E8A-4147-A177-3AD203B41FA5}">
                      <a16:colId xmlns:a16="http://schemas.microsoft.com/office/drawing/2014/main" val="345265613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252407230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5510669"/>
                    </a:ext>
                  </a:extLst>
                </a:gridCol>
              </a:tblGrid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892012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0401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4475505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844301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44479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0675586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713313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765030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430477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185186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9361542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4968187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5062329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1831035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457"/>
                  </a:ext>
                </a:extLst>
              </a:tr>
              <a:tr h="3360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449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1399400"/>
                  </a:ext>
                </a:extLst>
              </a:tr>
              <a:tr h="2205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807859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7016" y="488672"/>
            <a:ext cx="2788585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Anscombe's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7961-6A37-4F19-A2BB-F960CFFD5F8F}"/>
              </a:ext>
            </a:extLst>
          </p:cNvPr>
          <p:cNvSpPr txBox="1"/>
          <p:nvPr/>
        </p:nvSpPr>
        <p:spPr>
          <a:xfrm>
            <a:off x="1707875" y="6090407"/>
            <a:ext cx="877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Four datasets that produce IDENTICAL descriptive stats, correlations, and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383937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8388220" y="1739518"/>
            <a:ext cx="248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But they are very different</a:t>
            </a:r>
          </a:p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relationships!</a:t>
            </a:r>
          </a:p>
        </p:txBody>
      </p:sp>
    </p:spTree>
    <p:extLst>
      <p:ext uri="{BB962C8B-B14F-4D97-AF65-F5344CB8AC3E}">
        <p14:creationId xmlns:p14="http://schemas.microsoft.com/office/powerpoint/2010/main" val="22891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7935985" y="959286"/>
            <a:ext cx="3582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Anscombe’s Quartet is often cited because (a) whoever created this example is a genius, and (b) it is a vivid demonstration of causes and consequences of </a:t>
            </a:r>
            <a:r>
              <a:rPr lang="en-US" sz="2000" b="1" cap="all" dirty="0">
                <a:solidFill>
                  <a:srgbClr val="ED7D31"/>
                </a:solidFill>
                <a:latin typeface="Euphemia" panose="020B0503040102020104" pitchFamily="34" charset="0"/>
              </a:rPr>
              <a:t>specification bias.</a:t>
            </a:r>
          </a:p>
          <a:p>
            <a:pPr algn="ctr"/>
            <a:endParaRPr lang="en-US" sz="2000" b="1" cap="all" dirty="0">
              <a:solidFill>
                <a:srgbClr val="ED7D31"/>
              </a:solidFill>
              <a:latin typeface="Euphemia" panose="020B0503040102020104" pitchFamily="34" charset="0"/>
            </a:endParaRP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We will consider what happens to slopes when outliers are present, or we use a linear specification when the relationship is non-linear.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95BBC-0A01-405D-8F09-05506AB3403C}"/>
              </a:ext>
            </a:extLst>
          </p:cNvPr>
          <p:cNvSpPr txBox="1"/>
          <p:nvPr/>
        </p:nvSpPr>
        <p:spPr>
          <a:xfrm>
            <a:off x="4342002" y="713065"/>
            <a:ext cx="202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Non-linear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AE258-FC89-42D6-8267-6B2AC6B71FC7}"/>
              </a:ext>
            </a:extLst>
          </p:cNvPr>
          <p:cNvSpPr txBox="1"/>
          <p:nvPr/>
        </p:nvSpPr>
        <p:spPr>
          <a:xfrm>
            <a:off x="4342002" y="3871385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E45C0-7576-4C94-B5AC-8CB7BDD2D2BB}"/>
              </a:ext>
            </a:extLst>
          </p:cNvPr>
          <p:cNvSpPr txBox="1"/>
          <p:nvPr/>
        </p:nvSpPr>
        <p:spPr>
          <a:xfrm>
            <a:off x="831909" y="959286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47F74-842E-48BB-900F-D037FE6311CA}"/>
              </a:ext>
            </a:extLst>
          </p:cNvPr>
          <p:cNvSpPr txBox="1"/>
          <p:nvPr/>
        </p:nvSpPr>
        <p:spPr>
          <a:xfrm>
            <a:off x="1031845" y="4102218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50687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Classes of inferential failure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type I and type II errors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02117-1FAD-42C6-A251-6F9022E75AA4}"/>
              </a:ext>
            </a:extLst>
          </p:cNvPr>
          <p:cNvSpPr txBox="1"/>
          <p:nvPr/>
        </p:nvSpPr>
        <p:spPr>
          <a:xfrm>
            <a:off x="1099598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positive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Claiming program has impact when it doesn’t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349CF-DFD2-4542-9B17-04797DF58613}"/>
              </a:ext>
            </a:extLst>
          </p:cNvPr>
          <p:cNvCxnSpPr>
            <a:cxnSpLocks/>
          </p:cNvCxnSpPr>
          <p:nvPr/>
        </p:nvCxnSpPr>
        <p:spPr>
          <a:xfrm>
            <a:off x="2895381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5741CD-9615-4C73-A61F-FAD4E2ADA313}"/>
              </a:ext>
            </a:extLst>
          </p:cNvPr>
          <p:cNvSpPr/>
          <p:nvPr/>
        </p:nvSpPr>
        <p:spPr>
          <a:xfrm>
            <a:off x="3733660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341B3-974C-45E7-9CFA-468F9C98F3B4}"/>
              </a:ext>
            </a:extLst>
          </p:cNvPr>
          <p:cNvCxnSpPr>
            <a:cxnSpLocks/>
          </p:cNvCxnSpPr>
          <p:nvPr/>
        </p:nvCxnSpPr>
        <p:spPr>
          <a:xfrm>
            <a:off x="3295248" y="4953658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67DA32-C5BC-4BD0-87C1-2D2BE3068F04}"/>
              </a:ext>
            </a:extLst>
          </p:cNvPr>
          <p:cNvSpPr/>
          <p:nvPr/>
        </p:nvSpPr>
        <p:spPr>
          <a:xfrm>
            <a:off x="3176110" y="2568127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4E8497-3532-4035-8930-C1C8AD84FA58}"/>
              </a:ext>
            </a:extLst>
          </p:cNvPr>
          <p:cNvCxnSpPr>
            <a:cxnSpLocks/>
          </p:cNvCxnSpPr>
          <p:nvPr/>
        </p:nvCxnSpPr>
        <p:spPr>
          <a:xfrm>
            <a:off x="2737698" y="2642775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01BA9DF-B40D-4136-BD3E-6EC20B676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598482"/>
              </p:ext>
            </p:extLst>
          </p:nvPr>
        </p:nvGraphicFramePr>
        <p:xfrm>
          <a:off x="3653638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72174EE-DCA4-4DC4-A692-9C3C67C63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3638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3F3711B-6A92-40E4-A408-C3EA3CAA5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73440"/>
              </p:ext>
            </p:extLst>
          </p:nvPr>
        </p:nvGraphicFramePr>
        <p:xfrm>
          <a:off x="3116646" y="1997421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2346B92-3D10-480F-923E-BD1606487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646" y="1997421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B441E4-1269-4598-8132-352533D4EC60}"/>
              </a:ext>
            </a:extLst>
          </p:cNvPr>
          <p:cNvSpPr txBox="1"/>
          <p:nvPr/>
        </p:nvSpPr>
        <p:spPr>
          <a:xfrm>
            <a:off x="1596020" y="6054820"/>
            <a:ext cx="291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 errors are typically caused by OVB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4EA73-399C-4491-AE9E-00661B29ECD9}"/>
              </a:ext>
            </a:extLst>
          </p:cNvPr>
          <p:cNvSpPr txBox="1"/>
          <p:nvPr/>
        </p:nvSpPr>
        <p:spPr>
          <a:xfrm>
            <a:off x="3267951" y="5147359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B0FC6-3140-4354-823D-4F1B4DA646D2}"/>
              </a:ext>
            </a:extLst>
          </p:cNvPr>
          <p:cNvSpPr txBox="1"/>
          <p:nvPr/>
        </p:nvSpPr>
        <p:spPr>
          <a:xfrm>
            <a:off x="2885384" y="2804027"/>
            <a:ext cx="94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No true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program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impact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2D50A7-7A69-4ADF-B977-9DB9FCB7A384}"/>
              </a:ext>
            </a:extLst>
          </p:cNvPr>
          <p:cNvSpPr/>
          <p:nvPr/>
        </p:nvSpPr>
        <p:spPr>
          <a:xfrm>
            <a:off x="1913832" y="4113895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111F1E-C6D0-4D3B-B7BD-62A1B10ED914}"/>
              </a:ext>
            </a:extLst>
          </p:cNvPr>
          <p:cNvCxnSpPr>
            <a:cxnSpLocks/>
          </p:cNvCxnSpPr>
          <p:nvPr/>
        </p:nvCxnSpPr>
        <p:spPr>
          <a:xfrm>
            <a:off x="1475420" y="4188543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912F5B94-F2C7-45A6-902B-81D95D257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90378"/>
              </p:ext>
            </p:extLst>
          </p:nvPr>
        </p:nvGraphicFramePr>
        <p:xfrm>
          <a:off x="1833810" y="3561500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810" y="3561500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F87CA95-4BA2-411B-93FB-FE816FC5D7E9}"/>
              </a:ext>
            </a:extLst>
          </p:cNvPr>
          <p:cNvSpPr txBox="1"/>
          <p:nvPr/>
        </p:nvSpPr>
        <p:spPr>
          <a:xfrm>
            <a:off x="1448123" y="4382244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F2071-5A85-4537-8DA2-FF9B3A3B7449}"/>
              </a:ext>
            </a:extLst>
          </p:cNvPr>
          <p:cNvSpPr txBox="1"/>
          <p:nvPr/>
        </p:nvSpPr>
        <p:spPr>
          <a:xfrm>
            <a:off x="6601407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NEGATIVE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Failing to identify true program impact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F6073-C810-4081-89FB-D6A69654B001}"/>
              </a:ext>
            </a:extLst>
          </p:cNvPr>
          <p:cNvCxnSpPr>
            <a:cxnSpLocks/>
          </p:cNvCxnSpPr>
          <p:nvPr/>
        </p:nvCxnSpPr>
        <p:spPr>
          <a:xfrm>
            <a:off x="7153250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415C083-0813-4912-8CF4-F21696886808}"/>
              </a:ext>
            </a:extLst>
          </p:cNvPr>
          <p:cNvSpPr/>
          <p:nvPr/>
        </p:nvSpPr>
        <p:spPr>
          <a:xfrm>
            <a:off x="8470783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B25A25-EE9D-43AF-83DF-01965E72A81E}"/>
              </a:ext>
            </a:extLst>
          </p:cNvPr>
          <p:cNvCxnSpPr>
            <a:cxnSpLocks/>
          </p:cNvCxnSpPr>
          <p:nvPr/>
        </p:nvCxnSpPr>
        <p:spPr>
          <a:xfrm>
            <a:off x="6652725" y="4953658"/>
            <a:ext cx="37229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A853F6-D404-4E36-B6CD-6382D2369E9B}"/>
              </a:ext>
            </a:extLst>
          </p:cNvPr>
          <p:cNvSpPr/>
          <p:nvPr/>
        </p:nvSpPr>
        <p:spPr>
          <a:xfrm>
            <a:off x="8450464" y="2403002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683B0D-F9CF-430F-B6A7-A6E9292165B8}"/>
              </a:ext>
            </a:extLst>
          </p:cNvPr>
          <p:cNvCxnSpPr>
            <a:cxnSpLocks/>
          </p:cNvCxnSpPr>
          <p:nvPr/>
        </p:nvCxnSpPr>
        <p:spPr>
          <a:xfrm>
            <a:off x="8012052" y="2477650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8D65D7D-3613-40D9-BC0B-A50A5F3AA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088902"/>
              </p:ext>
            </p:extLst>
          </p:nvPr>
        </p:nvGraphicFramePr>
        <p:xfrm>
          <a:off x="8390761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0761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39BD8213-9C8F-46B9-A890-076265014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604324"/>
              </p:ext>
            </p:extLst>
          </p:nvPr>
        </p:nvGraphicFramePr>
        <p:xfrm>
          <a:off x="8391000" y="1832296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3F3711B-6A92-40E4-A408-C3EA3CAA57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000" y="1832296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6BA455C-E539-460A-969D-A1F726C690EF}"/>
              </a:ext>
            </a:extLst>
          </p:cNvPr>
          <p:cNvSpPr txBox="1"/>
          <p:nvPr/>
        </p:nvSpPr>
        <p:spPr>
          <a:xfrm>
            <a:off x="7574359" y="6119930"/>
            <a:ext cx="259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II Errors can be caused by bias or inflated standard errors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8E529D-2BBB-4261-A94D-CE3E6C89D832}"/>
              </a:ext>
            </a:extLst>
          </p:cNvPr>
          <p:cNvSpPr txBox="1"/>
          <p:nvPr/>
        </p:nvSpPr>
        <p:spPr>
          <a:xfrm>
            <a:off x="7153249" y="5165685"/>
            <a:ext cx="3440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in SE’s causes non-significance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99E35-AB6E-45E4-A17D-EA22DA4EB295}"/>
              </a:ext>
            </a:extLst>
          </p:cNvPr>
          <p:cNvSpPr txBox="1"/>
          <p:nvPr/>
        </p:nvSpPr>
        <p:spPr>
          <a:xfrm>
            <a:off x="7564665" y="2639678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True program impact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E0F42-B3F2-444E-B75F-A31D3AD44F63}"/>
              </a:ext>
            </a:extLst>
          </p:cNvPr>
          <p:cNvSpPr/>
          <p:nvPr/>
        </p:nvSpPr>
        <p:spPr>
          <a:xfrm>
            <a:off x="7387202" y="370221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306E2-481D-4221-80CE-9721C3A64787}"/>
              </a:ext>
            </a:extLst>
          </p:cNvPr>
          <p:cNvCxnSpPr>
            <a:cxnSpLocks/>
          </p:cNvCxnSpPr>
          <p:nvPr/>
        </p:nvCxnSpPr>
        <p:spPr>
          <a:xfrm>
            <a:off x="6948790" y="3776859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C952FEF-6BDF-4806-AF08-BA4E150F4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829269"/>
              </p:ext>
            </p:extLst>
          </p:nvPr>
        </p:nvGraphicFramePr>
        <p:xfrm>
          <a:off x="7307180" y="3149816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912F5B94-F2C7-45A6-902B-81D95D257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7180" y="3149816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12BA9B0-60B2-4F03-89C1-4881D0A0181D}"/>
              </a:ext>
            </a:extLst>
          </p:cNvPr>
          <p:cNvSpPr txBox="1"/>
          <p:nvPr/>
        </p:nvSpPr>
        <p:spPr>
          <a:xfrm>
            <a:off x="8178893" y="3615806"/>
            <a:ext cx="2513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non-significance</a:t>
            </a:r>
          </a:p>
        </p:txBody>
      </p:sp>
    </p:spTree>
    <p:extLst>
      <p:ext uri="{BB962C8B-B14F-4D97-AF65-F5344CB8AC3E}">
        <p14:creationId xmlns:p14="http://schemas.microsoft.com/office/powerpoint/2010/main" val="367454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Implications of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measurement error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4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3301516" y="4449179"/>
            <a:ext cx="4594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Variance of X is unchanged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1132</Words>
  <Application>Microsoft Office PowerPoint</Application>
  <PresentationFormat>Widescreen</PresentationFormat>
  <Paragraphs>359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Euphemia</vt:lpstr>
      <vt:lpstr>Office Theme</vt:lpstr>
      <vt:lpstr>1_Office Theme</vt:lpstr>
      <vt:lpstr>Equation</vt:lpstr>
      <vt:lpstr>Bias from  specification OR Measurement</vt:lpstr>
      <vt:lpstr>Anscombe’s quartet a lesson in model fit</vt:lpstr>
      <vt:lpstr>PowerPoint Presentation</vt:lpstr>
      <vt:lpstr>PowerPoint Presentation</vt:lpstr>
      <vt:lpstr>PowerPoint Presentation</vt:lpstr>
      <vt:lpstr>Classes of inferential failure type I and type II errors</vt:lpstr>
      <vt:lpstr>PowerPoint Presentation</vt:lpstr>
      <vt:lpstr>Implications of measurement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 </vt:lpstr>
      <vt:lpstr>PowerPoint Presentation</vt:lpstr>
      <vt:lpstr>PowerPoint Presentation</vt:lpstr>
      <vt:lpstr>PowerPoint Presentation</vt:lpstr>
      <vt:lpstr>PowerPoint Presentation</vt:lpstr>
      <vt:lpstr>logged regression models</vt:lpstr>
      <vt:lpstr>PowerPoint Presentation</vt:lpstr>
      <vt:lpstr>PowerPoint Presentation</vt:lpstr>
      <vt:lpstr>Non-Linear Relationships quadratic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jdlecy</dc:creator>
  <cp:lastModifiedBy>Jesse Lecy</cp:lastModifiedBy>
  <cp:revision>26</cp:revision>
  <dcterms:created xsi:type="dcterms:W3CDTF">2017-03-08T17:39:08Z</dcterms:created>
  <dcterms:modified xsi:type="dcterms:W3CDTF">2019-09-24T08:37:47Z</dcterms:modified>
</cp:coreProperties>
</file>